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0"/>
  </p:notesMasterIdLst>
  <p:sldIdLst>
    <p:sldId id="271" r:id="rId2"/>
    <p:sldId id="270" r:id="rId3"/>
    <p:sldId id="272" r:id="rId4"/>
    <p:sldId id="273" r:id="rId5"/>
    <p:sldId id="274" r:id="rId6"/>
    <p:sldId id="275" r:id="rId7"/>
    <p:sldId id="276" r:id="rId8"/>
    <p:sldId id="277" r:id="rId9"/>
    <p:sldId id="278" r:id="rId10"/>
    <p:sldId id="279" r:id="rId11"/>
    <p:sldId id="280" r:id="rId12"/>
    <p:sldId id="281" r:id="rId13"/>
    <p:sldId id="283" r:id="rId14"/>
    <p:sldId id="282" r:id="rId15"/>
    <p:sldId id="284" r:id="rId16"/>
    <p:sldId id="289" r:id="rId17"/>
    <p:sldId id="290" r:id="rId18"/>
    <p:sldId id="292" r:id="rId19"/>
    <p:sldId id="291" r:id="rId20"/>
    <p:sldId id="294" r:id="rId21"/>
    <p:sldId id="295" r:id="rId22"/>
    <p:sldId id="296" r:id="rId23"/>
    <p:sldId id="297" r:id="rId24"/>
    <p:sldId id="293" r:id="rId25"/>
    <p:sldId id="285" r:id="rId26"/>
    <p:sldId id="288" r:id="rId27"/>
    <p:sldId id="286" r:id="rId28"/>
    <p:sldId id="287" r:id="rId2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99" d="100"/>
          <a:sy n="99" d="100"/>
        </p:scale>
        <p:origin x="-1176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notesMaster" Target="notesMasters/notesMaster1.xml"/><Relationship Id="rId31" Type="http://schemas.openxmlformats.org/officeDocument/2006/relationships/printerSettings" Target="printerSettings/printerSettings1.bin"/><Relationship Id="rId32" Type="http://schemas.openxmlformats.org/officeDocument/2006/relationships/presProps" Target="pres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3A9A61-21C1-0E4E-A302-5E88099D6545}" type="datetimeFigureOut">
              <a:rPr lang="en-US" smtClean="0"/>
              <a:t>8/12/17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7B0019-85CB-7D47-88B1-6CE148DEB5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7140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7B0019-85CB-7D47-88B1-6CE148DEB5A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0056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5695D-B22B-DC4B-9EE8-5846E8B4846D}" type="datetimeFigureOut">
              <a:rPr lang="en-US" smtClean="0"/>
              <a:t>8/12/17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1C466-419C-A043-BB3E-82FD8262B9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4700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5695D-B22B-DC4B-9EE8-5846E8B4846D}" type="datetimeFigureOut">
              <a:rPr lang="en-US" smtClean="0"/>
              <a:t>8/12/17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1C466-419C-A043-BB3E-82FD8262B9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3502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5695D-B22B-DC4B-9EE8-5846E8B4846D}" type="datetimeFigureOut">
              <a:rPr lang="en-US" smtClean="0"/>
              <a:t>8/12/17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1C466-419C-A043-BB3E-82FD8262B9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1783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5695D-B22B-DC4B-9EE8-5846E8B4846D}" type="datetimeFigureOut">
              <a:rPr lang="en-US" smtClean="0"/>
              <a:t>8/12/17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1C466-419C-A043-BB3E-82FD8262B9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57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5695D-B22B-DC4B-9EE8-5846E8B4846D}" type="datetimeFigureOut">
              <a:rPr lang="en-US" smtClean="0"/>
              <a:t>8/12/17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1C466-419C-A043-BB3E-82FD8262B9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4994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5695D-B22B-DC4B-9EE8-5846E8B4846D}" type="datetimeFigureOut">
              <a:rPr lang="en-US" smtClean="0"/>
              <a:t>8/12/17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1C466-419C-A043-BB3E-82FD8262B9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4309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5695D-B22B-DC4B-9EE8-5846E8B4846D}" type="datetimeFigureOut">
              <a:rPr lang="en-US" smtClean="0"/>
              <a:t>8/12/17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1C466-419C-A043-BB3E-82FD8262B9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8577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5695D-B22B-DC4B-9EE8-5846E8B4846D}" type="datetimeFigureOut">
              <a:rPr lang="en-US" smtClean="0"/>
              <a:t>8/12/17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1C466-419C-A043-BB3E-82FD8262B9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8212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5695D-B22B-DC4B-9EE8-5846E8B4846D}" type="datetimeFigureOut">
              <a:rPr lang="en-US" smtClean="0"/>
              <a:t>8/12/17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1C466-419C-A043-BB3E-82FD8262B9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6290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5695D-B22B-DC4B-9EE8-5846E8B4846D}" type="datetimeFigureOut">
              <a:rPr lang="en-US" smtClean="0"/>
              <a:t>8/12/17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1C466-419C-A043-BB3E-82FD8262B9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5077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5695D-B22B-DC4B-9EE8-5846E8B4846D}" type="datetimeFigureOut">
              <a:rPr lang="en-US" smtClean="0"/>
              <a:t>8/12/17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1C466-419C-A043-BB3E-82FD8262B9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1510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g"/><Relationship Id="rId1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04718" y="274638"/>
            <a:ext cx="7591683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D5695D-B22B-DC4B-9EE8-5846E8B4846D}" type="datetimeFigureOut">
              <a:rPr lang="en-US" smtClean="0"/>
              <a:t>8/12/17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D1C466-419C-A043-BB3E-82FD8262B955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jb_logo.jpg"/>
          <p:cNvPicPr>
            <a:picLocks noChangeAspect="1"/>
          </p:cNvPicPr>
          <p:nvPr userDrawn="1"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613"/>
          <a:stretch/>
        </p:blipFill>
        <p:spPr>
          <a:xfrm>
            <a:off x="163981" y="139533"/>
            <a:ext cx="931174" cy="642661"/>
          </a:xfrm>
          <a:prstGeom prst="rect">
            <a:avLst/>
          </a:prstGeom>
        </p:spPr>
      </p:pic>
      <p:pic>
        <p:nvPicPr>
          <p:cNvPr id="10" name="Picture 9" descr="stan_logo.png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6401" y="6126163"/>
            <a:ext cx="640952" cy="642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9073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Relationship Id="rId3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92025" y="161040"/>
            <a:ext cx="1279171" cy="9846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jb_log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684" y="6280866"/>
            <a:ext cx="3901920" cy="468230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7794687" y="83383"/>
            <a:ext cx="1279171" cy="9846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5344" y="2125705"/>
            <a:ext cx="6764408" cy="2761641"/>
          </a:xfrm>
          <a:solidFill>
            <a:schemeClr val="bg1">
              <a:lumMod val="85000"/>
              <a:alpha val="80000"/>
            </a:schemeClr>
          </a:solidFill>
        </p:spPr>
        <p:txBody>
          <a:bodyPr>
            <a:normAutofit fontScale="90000"/>
          </a:bodyPr>
          <a:lstStyle/>
          <a:p>
            <a:r>
              <a:rPr lang="en-US" dirty="0" smtClean="0"/>
              <a:t>Bayesian Analysis of PGA Golf Scores with Stan</a:t>
            </a:r>
            <a:br>
              <a:rPr lang="en-US" dirty="0" smtClean="0"/>
            </a:br>
            <a:r>
              <a:rPr lang="en-US" dirty="0" smtClean="0"/>
              <a:t> Part I</a:t>
            </a:r>
            <a:r>
              <a:rPr lang="en-US" sz="100" dirty="0" smtClean="0"/>
              <a:t> </a:t>
            </a:r>
            <a:r>
              <a:rPr lang="en-US" sz="600" dirty="0" smtClean="0"/>
              <a:t/>
            </a:r>
            <a:br>
              <a:rPr lang="en-US" sz="600" dirty="0" smtClean="0"/>
            </a:br>
            <a:r>
              <a:rPr lang="en-US" sz="1600" dirty="0" smtClean="0"/>
              <a:t/>
            </a:r>
            <a:br>
              <a:rPr lang="en-US" sz="1600" dirty="0" smtClean="0"/>
            </a:br>
            <a:r>
              <a:rPr lang="en-US" sz="3200" dirty="0" smtClean="0"/>
              <a:t>Jamie Bernardin </a:t>
            </a:r>
            <a:r>
              <a:rPr lang="mr-IN" sz="3200" dirty="0" smtClean="0"/>
              <a:t>–</a:t>
            </a:r>
            <a:r>
              <a:rPr lang="en-US" sz="3200" dirty="0" smtClean="0"/>
              <a:t> September 2017</a:t>
            </a:r>
            <a:endParaRPr lang="en-US" sz="3200" i="1" dirty="0"/>
          </a:p>
        </p:txBody>
      </p:sp>
      <p:pic>
        <p:nvPicPr>
          <p:cNvPr id="7" name="Picture 6" descr="golf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2192" y="246241"/>
            <a:ext cx="3198092" cy="185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5524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 descr="Screen Shot 2017-08-19 at 9.00.3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9667"/>
            <a:ext cx="9144000" cy="6308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752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Multi-Score Model</a:t>
            </a:r>
            <a:endParaRPr lang="en-US" dirty="0"/>
          </a:p>
        </p:txBody>
      </p:sp>
      <p:pic>
        <p:nvPicPr>
          <p:cNvPr id="4" name="Picture 3" descr="Screen Shot 2017-08-20 at 9.44.38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8234"/>
            <a:ext cx="7073900" cy="506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960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creen Shot 2017-08-19 at 9.08.3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1791"/>
            <a:ext cx="9144000" cy="6346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2581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 descr="Screen Shot 2017-08-19 at 9.10.4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6856"/>
            <a:ext cx="9144000" cy="6731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7684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creen Shot 2017-08-19 at 4.59.3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2527" y="1309199"/>
            <a:ext cx="6451600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4193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Strokes-Gained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2618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Strokes-Gained Analysis</a:t>
            </a:r>
            <a:endParaRPr lang="en-US" dirty="0"/>
          </a:p>
        </p:txBody>
      </p:sp>
      <p:pic>
        <p:nvPicPr>
          <p:cNvPr id="4" name="Picture 3" descr="Screen Shot 2017-08-19 at 9.15.1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557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0686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Strokes-Gained Analysis</a:t>
            </a:r>
            <a:endParaRPr lang="en-US" dirty="0"/>
          </a:p>
        </p:txBody>
      </p:sp>
      <p:pic>
        <p:nvPicPr>
          <p:cNvPr id="3" name="Picture 2" descr="Screen Shot 2017-08-19 at 9.15.4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3207"/>
            <a:ext cx="9144000" cy="6271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1475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Strokes-Gained Analysis</a:t>
            </a:r>
            <a:endParaRPr lang="en-US" dirty="0"/>
          </a:p>
        </p:txBody>
      </p:sp>
      <p:pic>
        <p:nvPicPr>
          <p:cNvPr id="3" name="Picture 2" descr="Screen Shot 2017-08-19 at 9.15.5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166"/>
            <a:ext cx="9144000" cy="6525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1475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Strokes-Gained Analysis</a:t>
            </a:r>
            <a:endParaRPr lang="en-US" dirty="0"/>
          </a:p>
        </p:txBody>
      </p:sp>
      <p:pic>
        <p:nvPicPr>
          <p:cNvPr id="3" name="Picture 2" descr="Screen Shot 2017-08-19 at 9.17.3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60813"/>
            <a:ext cx="6121400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1475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Basic Golf Score Stats</a:t>
            </a:r>
          </a:p>
          <a:p>
            <a:r>
              <a:rPr lang="en-US" dirty="0" smtClean="0"/>
              <a:t>Multi-level Model of Scores and Tournaments</a:t>
            </a:r>
          </a:p>
          <a:p>
            <a:r>
              <a:rPr lang="en-US" dirty="0" smtClean="0"/>
              <a:t>Stokes Gained Intro and Score Regression</a:t>
            </a:r>
          </a:p>
          <a:p>
            <a:r>
              <a:rPr lang="en-US" dirty="0" smtClean="0"/>
              <a:t>Time Series Modeling of Strokes Gained </a:t>
            </a:r>
          </a:p>
          <a:p>
            <a:r>
              <a:rPr lang="en-US" dirty="0" smtClean="0"/>
              <a:t>Putting it all Together:  Predictive Score Model</a:t>
            </a:r>
          </a:p>
          <a:p>
            <a:r>
              <a:rPr lang="en-US" dirty="0" smtClean="0"/>
              <a:t>Analysis and Next Steps</a:t>
            </a:r>
          </a:p>
          <a:p>
            <a:r>
              <a:rPr lang="en-US" dirty="0" smtClean="0"/>
              <a:t>Appendix </a:t>
            </a:r>
            <a:r>
              <a:rPr lang="mr-IN" dirty="0" smtClean="0"/>
              <a:t>–</a:t>
            </a:r>
            <a:r>
              <a:rPr lang="en-US" dirty="0" smtClean="0"/>
              <a:t> Data Preparation </a:t>
            </a:r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3090079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Strokes-Gained Regression</a:t>
            </a:r>
            <a:endParaRPr lang="en-US" dirty="0"/>
          </a:p>
        </p:txBody>
      </p:sp>
      <p:pic>
        <p:nvPicPr>
          <p:cNvPr id="4" name="Picture 3" descr="Screen Shot 2017-08-20 at 9.45.11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860" y="1204451"/>
            <a:ext cx="6536170" cy="5653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5201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356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5285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6379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Strokes-Gained Analysis</a:t>
            </a:r>
            <a:endParaRPr lang="en-US" dirty="0"/>
          </a:p>
        </p:txBody>
      </p:sp>
      <p:pic>
        <p:nvPicPr>
          <p:cNvPr id="4" name="Picture 3" descr="Screen Shot 2017-08-19 at 9.17.4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660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086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Time-Series Forecasting</a:t>
            </a:r>
            <a:endParaRPr lang="en-US" dirty="0"/>
          </a:p>
        </p:txBody>
      </p:sp>
      <p:pic>
        <p:nvPicPr>
          <p:cNvPr id="4" name="Picture 3" descr="Screen Shot 2017-08-20 at 9.44.14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882" y="1199571"/>
            <a:ext cx="7264004" cy="5440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9075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 descr="Screen Shot 2017-08-19 at 9.12.3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0791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9028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 descr="Screen Shot 2017-08-19 at 9.12.2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371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5826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 descr="Screen Shot 2017-08-19 at 9.12.4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4967"/>
            <a:ext cx="9144000" cy="6073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9028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Score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76027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creen Shot 2017-08-19 at 8.58.3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7370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5464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 descr="Screen Shot 2017-08-19 at 8.59.0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9205"/>
            <a:ext cx="9144000" cy="6638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752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 descr="Screen Shot 2017-08-19 at 8.59.1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691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752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 descr="Screen Shot 2017-08-19 at 8.59.4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4805"/>
            <a:ext cx="9144000" cy="6573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752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 descr="Screen Shot 2017-08-19 at 9.00.1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656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752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 descr="Screen Shot 2017-08-19 at 9.00.2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2784"/>
            <a:ext cx="9144000" cy="6415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752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32274</TotalTime>
  <Words>89</Words>
  <Application>Microsoft Macintosh PowerPoint</Application>
  <PresentationFormat>On-screen Show (4:3)</PresentationFormat>
  <Paragraphs>20</Paragraphs>
  <Slides>28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29" baseType="lpstr">
      <vt:lpstr>Office Theme</vt:lpstr>
      <vt:lpstr>Bayesian Analysis of PGA Golf Scores with Stan  Part I   Jamie Bernardin – September 2017</vt:lpstr>
      <vt:lpstr>Agenda</vt:lpstr>
      <vt:lpstr>Basic Score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Multi-Score Model</vt:lpstr>
      <vt:lpstr>PowerPoint Presentation</vt:lpstr>
      <vt:lpstr>PowerPoint Presentation</vt:lpstr>
      <vt:lpstr>PowerPoint Presentation</vt:lpstr>
      <vt:lpstr>Strokes-Gained Analysis</vt:lpstr>
      <vt:lpstr>Strokes-Gained Analysis</vt:lpstr>
      <vt:lpstr>Strokes-Gained Analysis</vt:lpstr>
      <vt:lpstr>Strokes-Gained Analysis</vt:lpstr>
      <vt:lpstr>Strokes-Gained Analysis</vt:lpstr>
      <vt:lpstr>Strokes-Gained Regression</vt:lpstr>
      <vt:lpstr>PowerPoint Presentation</vt:lpstr>
      <vt:lpstr>PowerPoint Presentation</vt:lpstr>
      <vt:lpstr>PowerPoint Presentation</vt:lpstr>
      <vt:lpstr>Strokes-Gained Analysis</vt:lpstr>
      <vt:lpstr>Time-Series Forecasting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Technology Strategy Recommendations</dc:title>
  <dc:creator>jamie</dc:creator>
  <cp:lastModifiedBy>jamie</cp:lastModifiedBy>
  <cp:revision>87</cp:revision>
  <dcterms:created xsi:type="dcterms:W3CDTF">2017-07-11T21:09:01Z</dcterms:created>
  <dcterms:modified xsi:type="dcterms:W3CDTF">2017-08-21T13:42:49Z</dcterms:modified>
</cp:coreProperties>
</file>